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76515-0213-4597-9F2D-E4E09D4C97C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EBD29-71CB-49E6-9E24-DDD1D806A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5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d2aed735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8d2aed735f_0_27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Josh Notes:</a:t>
            </a:r>
            <a:r>
              <a:rPr lang="en" b="1">
                <a:solidFill>
                  <a:schemeClr val="dk1"/>
                </a:solidFill>
              </a:rPr>
              <a:t> 17 sec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first multivariate models were built with linear regression with correlated errors. This is the one week forecast for California using the average of the last 7 days of New cases and the trend component as a predictors. The MLR model was examined both with and without time as a variable, and although adding it provided marginal benefits according to an AIC comparison, we included it since prior analyses were predicated on the clear recent increasing trend.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8d2aed735f_0_276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631A-EBE8-4DF3-B995-2AA9153D8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FCD1B-E78F-4A18-B862-E04891261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35881-793A-48E3-BA43-81D10CEA0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1D337-9EFB-4FC6-8210-454815ED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F7F70-1665-4378-8F95-336C3C40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11C5-0929-4C7B-96DA-28D89FF5C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6D09B-1118-49C7-9AA2-B99C5972B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A5824-0FEF-4A1F-9E3D-B41927D0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E6A46-260D-4850-ACD2-267D4F8D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E6602-A28C-4A45-8FED-87922A45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5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FFD63-EAC2-46DD-98D4-2007B121AF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B53E3-4ACA-42DA-8512-390A3D2CF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E5811-EF32-42C9-BA11-39CC1694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3614F-30DB-49DC-A644-60CA46005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7B3FC-35B6-426D-A87A-A866F6346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25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4">
  <p:cSld name="2_SLIDE 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16320" y="1685924"/>
            <a:ext cx="7016000" cy="4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609585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600">
                <a:solidFill>
                  <a:srgbClr val="0C0C0C"/>
                </a:solidFill>
              </a:defRPr>
            </a:lvl1pPr>
            <a:lvl2pPr marL="1219170" lvl="1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2pPr>
            <a:lvl3pPr marL="1828754" lvl="2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3pPr>
            <a:lvl4pPr marL="2438339" lvl="3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4pPr>
            <a:lvl5pPr marL="3047924" lvl="4" indent="-40639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600">
                <a:solidFill>
                  <a:srgbClr val="0C0C0C"/>
                </a:solidFill>
              </a:defRPr>
            </a:lvl5pPr>
            <a:lvl6pPr marL="3657509" lvl="5" indent="-423323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659929" y="6076361"/>
            <a:ext cx="287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516321" y="6076361"/>
            <a:ext cx="914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67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4" name="Google Shape;74;p17"/>
          <p:cNvSpPr>
            <a:spLocks noGrp="1"/>
          </p:cNvSpPr>
          <p:nvPr>
            <p:ph type="pic" idx="2"/>
          </p:nvPr>
        </p:nvSpPr>
        <p:spPr>
          <a:xfrm>
            <a:off x="7915600" y="0"/>
            <a:ext cx="42764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Noto Sans Symbols"/>
              <a:buChar char="−"/>
              <a:defRPr sz="20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  <a:defRPr sz="1867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6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6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516323" y="410829"/>
            <a:ext cx="7016000" cy="10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83C51"/>
              </a:buClr>
              <a:buSzPts val="2700"/>
              <a:buFont typeface="Bebas Neue"/>
              <a:buNone/>
              <a:defRPr>
                <a:solidFill>
                  <a:srgbClr val="083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516323" y="942477"/>
            <a:ext cx="7016000" cy="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None/>
              <a:defRPr>
                <a:solidFill>
                  <a:srgbClr val="7F7F7F"/>
                </a:solidFill>
              </a:defRPr>
            </a:lvl1pPr>
            <a:lvl2pPr marL="1219170" lvl="1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3657509" lvl="5" indent="-423323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167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1D41-6D22-4CA7-A2BC-A2A0AFEF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D7C1-DF61-4742-8209-2FFB68439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6BCF3-4A72-4E15-A122-52B47322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DEA49-78E4-4F19-9D2D-3D13FA28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B8340-2784-4D86-ADE4-EC0EC1AB4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0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D5A4-CFCC-4294-89C1-91713AA6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1A223-B67C-4B19-B719-D7B163A28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155F-58C2-4FBE-9C40-8B58AF96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C3D5A-7300-4B81-B8FC-B99459FB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37D44-EA7C-49D4-87DF-0B475299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2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B526-F57D-4DCB-B0E9-C35707780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4813E-5BFF-4F29-9C12-6338BDB6B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E79FC-18AC-4563-AFD7-61C8FD0D2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0E2B4-7567-41FE-B60B-404D1983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4E38D-E56B-464D-B7CA-5E35C171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F3217-692F-4833-93BD-C7D1B9D8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3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2C92-8914-4816-B4B6-12397A7CD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192B9-8A26-49F2-8D56-DDC78DA7B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7FA99-62D4-45F0-8C76-65104196A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A59C7-DFEC-4F8E-A0C9-0C7818EC7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739F5-1512-4B1C-8DAF-DAEEA5DB7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7236F4-2479-4EF8-9605-22D685BF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873A9B-3AD2-439E-BDE9-A591220E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70199-EFDE-4C0F-9DAC-E2512EC5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4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63FF-AB6C-43B5-A70F-AFF211C9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8BD8B4-819C-4521-8449-B5CCD3EA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79D57-1228-49B5-8C01-BB0E00D4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EBA3A-4503-488F-ADA4-EE3E1E47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CB297-7AFC-4083-84AA-E4347FAC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8604F-206C-4DFA-9542-5B0984B50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D99F-7E31-498D-8690-DC21A41D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2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7A9C-3389-4BA9-9F5D-357C5679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647BB-BD12-4CAF-A461-A31E96F4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B4B97-4E93-4D37-B6BE-4D95A1DB1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5D98F-7926-4242-B00A-0D3B95963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6BCE3-B625-4ED9-89B4-DFF26BA1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99BF0-BF80-4BD1-9B11-9D925BF2A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4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9D58-DB99-4966-BEC3-5C80B1BBF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83011B-3169-4947-814F-06F9A3915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4F7EA-33C4-4907-BBAA-203493690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3A98E-8AD6-402E-B876-B0FF8E1D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F1B5B-3129-467F-8914-370A488B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2F649-7BE5-4482-9133-FDB1AE9D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08991-4E1D-449E-84E8-A800D531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1602B-C63C-459C-95A3-D81BA8F92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4ABD0-C19C-42C0-B2B5-72C068F99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080D0-5220-4D31-BE19-3E26622EFFFB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3716C-B736-4437-B563-4F09F33FE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C0ECD-8F9C-459F-95A3-B2D9B8310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C7808-748F-4033-8CB1-93542B4FD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3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 descr="Ein Bild, das drinnen, Tisch, klein, blau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7915600" y="0"/>
            <a:ext cx="42764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516333" y="410832"/>
            <a:ext cx="7015600" cy="23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467">
                <a:solidFill>
                  <a:schemeClr val="dk1"/>
                </a:solidFill>
              </a:rPr>
              <a:t>California</a:t>
            </a:r>
            <a:endParaRPr sz="1467">
              <a:solidFill>
                <a:schemeClr val="dk1"/>
              </a:solidFill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532467" y="648833"/>
            <a:ext cx="6538800" cy="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1067"/>
              </a:spcBef>
            </a:pPr>
            <a:r>
              <a:rPr lang="en" sz="2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MLR Candidate Model</a:t>
            </a:r>
            <a:endParaRPr sz="24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320467" y="5587333"/>
            <a:ext cx="2657200" cy="1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06390">
              <a:spcBef>
                <a:spcPts val="1067"/>
              </a:spcBef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 sz="2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7-Day ASE</a:t>
            </a:r>
            <a:endParaRPr sz="24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lvl="1" indent="-406390">
              <a:spcBef>
                <a:spcPts val="1067"/>
              </a:spcBef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 sz="2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173,607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4553133" y="5674067"/>
            <a:ext cx="30968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AIC w/o trend: 1,436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AIC with Trend: 1,433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51" y="1478951"/>
            <a:ext cx="6349437" cy="39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170BB976-82D3-496A-B226-6E615A796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1" y="5143501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2651">
        <p:fade/>
      </p:transition>
    </mc:Choice>
    <mc:Fallback xmlns="">
      <p:transition advTm="226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Widescreen</PresentationFormat>
  <Paragraphs>11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Bebas Neue</vt:lpstr>
      <vt:lpstr>Calibri</vt:lpstr>
      <vt:lpstr>Calibri Light</vt:lpstr>
      <vt:lpstr>Noto Sans Symbols</vt:lpstr>
      <vt:lpstr>Office Theme</vt:lpstr>
      <vt:lpstr>California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</dc:title>
  <dc:creator>Eysenbach, Joshua</dc:creator>
  <cp:lastModifiedBy>Eysenbach, Joshua</cp:lastModifiedBy>
  <cp:revision>1</cp:revision>
  <dcterms:created xsi:type="dcterms:W3CDTF">2020-08-06T02:47:53Z</dcterms:created>
  <dcterms:modified xsi:type="dcterms:W3CDTF">2020-08-06T02:48:03Z</dcterms:modified>
</cp:coreProperties>
</file>